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70" r:id="rId3"/>
    <p:sldId id="295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Иванчина Эмилия Дмитриевна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д.т.н., профессор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Лекция </a:t>
            </a:r>
            <a:r>
              <a:rPr lang="ru-RU" dirty="0" smtClean="0"/>
              <a:t>5</a:t>
            </a:r>
            <a:endParaRPr lang="ru-RU" dirty="0"/>
          </a:p>
          <a:p>
            <a:r>
              <a:rPr lang="ru-RU" dirty="0" smtClean="0"/>
              <a:t>Концепции создания ХТС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Концепция оптимального использования оборудования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object 33"/>
          <p:cNvSpPr txBox="1"/>
          <p:nvPr/>
        </p:nvSpPr>
        <p:spPr>
          <a:xfrm>
            <a:off x="623222" y="1179537"/>
            <a:ext cx="900291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algn="just">
              <a:lnSpc>
                <a:spcPct val="100000"/>
              </a:lnSpc>
              <a:spcBef>
                <a:spcPts val="105"/>
              </a:spcBef>
            </a:pPr>
            <a:r>
              <a:rPr lang="ru-RU" sz="2000" b="1" dirty="0" smtClean="0">
                <a:solidFill>
                  <a:srgbClr val="004EA4"/>
                </a:solidFill>
                <a:cs typeface="Tahoma"/>
              </a:rPr>
              <a:t>Использование новых катализаторов</a:t>
            </a:r>
            <a:endParaRPr sz="2000" b="1" dirty="0">
              <a:solidFill>
                <a:srgbClr val="004EA4"/>
              </a:solidFill>
              <a:cs typeface="Tahom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760" y="1596702"/>
            <a:ext cx="9362902" cy="2875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На</a:t>
            </a:r>
            <a:r>
              <a:rPr lang="ru-RU" spc="-1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разработку</a:t>
            </a:r>
            <a:r>
              <a:rPr lang="ru-RU" spc="1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новых</a:t>
            </a:r>
            <a:r>
              <a:rPr lang="ru-RU" spc="5" dirty="0">
                <a:cs typeface="Tahoma"/>
              </a:rPr>
              <a:t> </a:t>
            </a:r>
            <a:r>
              <a:rPr lang="ru-RU" dirty="0">
                <a:cs typeface="Tahoma"/>
              </a:rPr>
              <a:t>катализаторов и</a:t>
            </a:r>
            <a:r>
              <a:rPr lang="ru-RU" spc="5" dirty="0">
                <a:cs typeface="Tahoma"/>
              </a:rPr>
              <a:t> </a:t>
            </a:r>
            <a:r>
              <a:rPr lang="ru-RU" dirty="0">
                <a:cs typeface="Tahoma"/>
              </a:rPr>
              <a:t>их</a:t>
            </a:r>
            <a:r>
              <a:rPr lang="ru-RU" spc="-1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внедрение </a:t>
            </a:r>
            <a:r>
              <a:rPr lang="ru-RU" dirty="0">
                <a:cs typeface="Tahoma"/>
              </a:rPr>
              <a:t>требуются </a:t>
            </a:r>
            <a:r>
              <a:rPr lang="ru-RU" spc="-5" dirty="0">
                <a:cs typeface="Tahoma"/>
              </a:rPr>
              <a:t>большие 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материальные </a:t>
            </a:r>
            <a:r>
              <a:rPr lang="ru-RU" dirty="0">
                <a:cs typeface="Tahoma"/>
              </a:rPr>
              <a:t>затраты. В </a:t>
            </a:r>
            <a:r>
              <a:rPr lang="ru-RU" spc="-5" dirty="0">
                <a:cs typeface="Tahoma"/>
              </a:rPr>
              <a:t>зависимости </a:t>
            </a:r>
            <a:r>
              <a:rPr lang="ru-RU" dirty="0">
                <a:cs typeface="Tahoma"/>
              </a:rPr>
              <a:t>от </a:t>
            </a:r>
            <a:r>
              <a:rPr lang="ru-RU" spc="-5" dirty="0">
                <a:cs typeface="Tahoma"/>
              </a:rPr>
              <a:t>специфики технологии до </a:t>
            </a:r>
            <a:r>
              <a:rPr lang="ru-RU" dirty="0">
                <a:cs typeface="Tahoma"/>
              </a:rPr>
              <a:t>90% 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средств</a:t>
            </a:r>
            <a:r>
              <a:rPr lang="ru-RU" spc="-1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при </a:t>
            </a:r>
            <a:r>
              <a:rPr lang="ru-RU" dirty="0">
                <a:cs typeface="Tahoma"/>
              </a:rPr>
              <a:t>разработке</a:t>
            </a:r>
            <a:r>
              <a:rPr lang="ru-RU" spc="15" dirty="0">
                <a:cs typeface="Tahoma"/>
              </a:rPr>
              <a:t> </a:t>
            </a:r>
            <a:r>
              <a:rPr lang="ru-RU" spc="-10" dirty="0">
                <a:cs typeface="Tahoma"/>
              </a:rPr>
              <a:t>нового</a:t>
            </a:r>
            <a:r>
              <a:rPr lang="ru-RU" spc="1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процесса</a:t>
            </a:r>
            <a:r>
              <a:rPr lang="ru-RU" spc="-1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идет</a:t>
            </a:r>
            <a:r>
              <a:rPr lang="ru-RU" spc="-1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на</a:t>
            </a:r>
            <a:r>
              <a:rPr lang="ru-RU" dirty="0">
                <a:cs typeface="Tahoma"/>
              </a:rPr>
              <a:t> катализатор,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поэтому</a:t>
            </a:r>
            <a:r>
              <a:rPr lang="ru-RU" spc="-10" dirty="0">
                <a:cs typeface="Tahoma"/>
              </a:rPr>
              <a:t> очень </a:t>
            </a:r>
            <a:r>
              <a:rPr lang="ru-RU" spc="-5" dirty="0">
                <a:cs typeface="Tahoma"/>
              </a:rPr>
              <a:t> важный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путь</a:t>
            </a:r>
            <a:r>
              <a:rPr lang="ru-RU" spc="20" dirty="0">
                <a:cs typeface="Tahoma"/>
              </a:rPr>
              <a:t> </a:t>
            </a:r>
            <a:r>
              <a:rPr lang="ru-RU" dirty="0">
                <a:cs typeface="Tahoma"/>
              </a:rPr>
              <a:t>–</a:t>
            </a:r>
            <a:r>
              <a:rPr lang="ru-RU" spc="1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это</a:t>
            </a:r>
            <a:r>
              <a:rPr lang="ru-RU" spc="-1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разработка</a:t>
            </a:r>
            <a:r>
              <a:rPr lang="ru-RU" spc="3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наиболее</a:t>
            </a:r>
            <a:r>
              <a:rPr lang="ru-RU" spc="2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эффективных</a:t>
            </a:r>
            <a:r>
              <a:rPr lang="ru-RU" spc="-2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каталитических систем </a:t>
            </a:r>
            <a:r>
              <a:rPr lang="ru-RU" spc="-550" dirty="0">
                <a:cs typeface="Tahoma"/>
              </a:rPr>
              <a:t> </a:t>
            </a:r>
            <a:r>
              <a:rPr lang="ru-RU" dirty="0">
                <a:cs typeface="Tahoma"/>
              </a:rPr>
              <a:t>с</a:t>
            </a:r>
            <a:r>
              <a:rPr lang="ru-RU" spc="-10" dirty="0">
                <a:cs typeface="Tahoma"/>
              </a:rPr>
              <a:t> </a:t>
            </a:r>
            <a:r>
              <a:rPr lang="ru-RU" dirty="0">
                <a:cs typeface="Tahoma"/>
              </a:rPr>
              <a:t>целью </a:t>
            </a:r>
            <a:r>
              <a:rPr lang="ru-RU" spc="-5" dirty="0">
                <a:cs typeface="Tahoma"/>
              </a:rPr>
              <a:t>интенсификации</a:t>
            </a:r>
            <a:r>
              <a:rPr lang="ru-RU" spc="-45" dirty="0">
                <a:cs typeface="Tahoma"/>
              </a:rPr>
              <a:t> </a:t>
            </a:r>
            <a:r>
              <a:rPr lang="ru-RU" dirty="0">
                <a:cs typeface="Tahoma"/>
              </a:rPr>
              <a:t>процесса</a:t>
            </a:r>
            <a:r>
              <a:rPr lang="ru-RU" dirty="0" smtClean="0">
                <a:cs typeface="Tahoma"/>
              </a:rPr>
              <a:t>.</a:t>
            </a: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>
              <a:cs typeface="Tahoma"/>
            </a:endParaRP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8255000" algn="l"/>
              </a:tabLst>
            </a:pPr>
            <a:r>
              <a:rPr lang="ru-RU" spc="-5" dirty="0">
                <a:cs typeface="Tahoma"/>
              </a:rPr>
              <a:t>Разработка новых катализаторов химических процессов проводится в  направлении увеличения выхода целевого продукта и повышения его  качества. Требуется решать задачу выбора наиболее подходящего  катализатора для данного типа сырья. Например, катализаторами  каталитического риформинга бензинов являются платина и рений(</a:t>
            </a:r>
            <a:r>
              <a:rPr lang="ru-RU" spc="-5" dirty="0" err="1">
                <a:cs typeface="Tahoma"/>
              </a:rPr>
              <a:t>Pt</a:t>
            </a:r>
            <a:r>
              <a:rPr lang="ru-RU" spc="-5" dirty="0">
                <a:cs typeface="Tahoma"/>
              </a:rPr>
              <a:t> и </a:t>
            </a:r>
            <a:r>
              <a:rPr lang="ru-RU" spc="-5" dirty="0" err="1">
                <a:cs typeface="Tahoma"/>
              </a:rPr>
              <a:t>Re</a:t>
            </a:r>
            <a:r>
              <a:rPr lang="ru-RU" spc="-5" dirty="0">
                <a:cs typeface="Tahoma"/>
              </a:rPr>
              <a:t>).  Соотношение платины и рения </a:t>
            </a:r>
            <a:r>
              <a:rPr lang="ru-RU" spc="-5" dirty="0">
                <a:cs typeface="Tahoma"/>
              </a:rPr>
              <a:t>колеблется </a:t>
            </a:r>
            <a:r>
              <a:rPr lang="ru-RU" spc="-5" dirty="0">
                <a:cs typeface="Tahoma"/>
              </a:rPr>
              <a:t>в интервале от </a:t>
            </a:r>
            <a:r>
              <a:rPr lang="ru-RU" spc="-5" dirty="0">
                <a:cs typeface="Tahoma"/>
              </a:rPr>
              <a:t>0.5 </a:t>
            </a:r>
            <a:r>
              <a:rPr lang="ru-RU" spc="-5" dirty="0">
                <a:cs typeface="Tahoma"/>
              </a:rPr>
              <a:t>до </a:t>
            </a:r>
            <a:r>
              <a:rPr lang="ru-RU" spc="-5" dirty="0">
                <a:cs typeface="Tahoma"/>
              </a:rPr>
              <a:t>1.5</a:t>
            </a:r>
            <a:r>
              <a:rPr lang="ru-RU" spc="-5" dirty="0">
                <a:cs typeface="Tahoma"/>
              </a:rPr>
              <a:t>%.</a:t>
            </a:r>
          </a:p>
        </p:txBody>
      </p:sp>
    </p:spTree>
    <p:extLst>
      <p:ext uri="{BB962C8B-B14F-4D97-AF65-F5344CB8AC3E}">
        <p14:creationId xmlns:p14="http://schemas.microsoft.com/office/powerpoint/2010/main" val="336336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Концепция оптимального использования оборудования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object 33"/>
          <p:cNvSpPr txBox="1"/>
          <p:nvPr/>
        </p:nvSpPr>
        <p:spPr>
          <a:xfrm>
            <a:off x="623222" y="1179537"/>
            <a:ext cx="900291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algn="just">
              <a:lnSpc>
                <a:spcPct val="100000"/>
              </a:lnSpc>
              <a:spcBef>
                <a:spcPts val="105"/>
              </a:spcBef>
            </a:pPr>
            <a:r>
              <a:rPr lang="ru-RU" sz="2000" b="1" dirty="0" smtClean="0">
                <a:solidFill>
                  <a:srgbClr val="004EA4"/>
                </a:solidFill>
                <a:cs typeface="Tahoma"/>
              </a:rPr>
              <a:t>Оптимизация технологических режимов промышленных процессов</a:t>
            </a:r>
            <a:endParaRPr sz="2000" b="1" dirty="0">
              <a:solidFill>
                <a:srgbClr val="004EA4"/>
              </a:solidFill>
              <a:cs typeface="Tahom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760" y="1779582"/>
            <a:ext cx="9362902" cy="177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На современном уровне производства данный путь эффективно реализуется  с использованием метода математического моделирования и компьютерных  программ.</a:t>
            </a: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spc="-5" dirty="0">
              <a:cs typeface="Tahoma"/>
            </a:endParaRP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С использованием физико-химических моделей можно быстро определить  оптимальный режим ведения процесса для конкретных условий, а именно с  учетом специфики сырья и оборудования конкретного производства.</a:t>
            </a:r>
            <a:endParaRPr lang="ru-RU" spc="-5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6807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Концепция оптимального использования оборудования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object 33"/>
          <p:cNvSpPr txBox="1"/>
          <p:nvPr/>
        </p:nvSpPr>
        <p:spPr>
          <a:xfrm>
            <a:off x="623222" y="1179537"/>
            <a:ext cx="900291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algn="just">
              <a:lnSpc>
                <a:spcPct val="100000"/>
              </a:lnSpc>
              <a:spcBef>
                <a:spcPts val="105"/>
              </a:spcBef>
            </a:pPr>
            <a:r>
              <a:rPr lang="ru-RU" sz="2000" b="1" dirty="0">
                <a:solidFill>
                  <a:srgbClr val="004EA4"/>
                </a:solidFill>
                <a:cs typeface="Tahoma"/>
              </a:rPr>
              <a:t>Оптимизация </a:t>
            </a:r>
            <a:r>
              <a:rPr lang="ru-RU" sz="2000" b="1" dirty="0" smtClean="0">
                <a:solidFill>
                  <a:srgbClr val="004EA4"/>
                </a:solidFill>
                <a:cs typeface="Tahoma"/>
              </a:rPr>
              <a:t>технологических </a:t>
            </a:r>
            <a:r>
              <a:rPr lang="ru-RU" sz="2000" b="1" dirty="0">
                <a:solidFill>
                  <a:srgbClr val="004EA4"/>
                </a:solidFill>
                <a:cs typeface="Tahoma"/>
              </a:rPr>
              <a:t>схем химических производств</a:t>
            </a:r>
            <a:endParaRPr sz="2000" b="1" dirty="0">
              <a:solidFill>
                <a:srgbClr val="004EA4"/>
              </a:solidFill>
              <a:cs typeface="Tahom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760" y="1779582"/>
            <a:ext cx="9362902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В этом случае определяется оптимальная топология ХТС исходя из  максимальной эффективности. При оптимизации технологических схем  определяются оптимальные значения структурных параметров ХТС или  связи между аппаратами. Например, организация технологической  схемы с рециклом по не превращенному сырью. В этом случае  изменение направления потока повышает степень превращения сырья  в продукт</a:t>
            </a:r>
            <a:r>
              <a:rPr lang="ru-RU" spc="-5" dirty="0" smtClean="0">
                <a:cs typeface="Tahoma"/>
              </a:rPr>
              <a:t>.</a:t>
            </a: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spc="-5" dirty="0">
              <a:cs typeface="Tahoma"/>
            </a:endParaRP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Задача оптимизации ХТС – это поиск экстремума, так как увеличение  эффективности часто приводит к повышению затрат на производство.  Например, технологическая схема с рециклом приводит к повышению  затрат на организацию этого рецикла</a:t>
            </a:r>
            <a:r>
              <a:rPr lang="ru-RU" spc="-5" dirty="0" smtClean="0">
                <a:cs typeface="Tahoma"/>
              </a:rPr>
              <a:t>.</a:t>
            </a: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spc="-5" dirty="0">
              <a:cs typeface="Tahoma"/>
            </a:endParaRP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Для оптимального использования оборудования в этом случае необходимо  определить то количество </a:t>
            </a:r>
            <a:r>
              <a:rPr lang="ru-RU" spc="-5" dirty="0" err="1">
                <a:cs typeface="Tahoma"/>
              </a:rPr>
              <a:t>рециркулята</a:t>
            </a:r>
            <a:r>
              <a:rPr lang="ru-RU" spc="-5" dirty="0">
                <a:cs typeface="Tahoma"/>
              </a:rPr>
              <a:t>, использование которого не приведет  к существенным энергетическим затратам</a:t>
            </a:r>
            <a:r>
              <a:rPr lang="ru-RU" spc="-5" dirty="0" smtClean="0">
                <a:cs typeface="Tahom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579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Концепция оптимального использования оборудования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object 33"/>
          <p:cNvSpPr txBox="1"/>
          <p:nvPr/>
        </p:nvSpPr>
        <p:spPr>
          <a:xfrm>
            <a:off x="623222" y="1179537"/>
            <a:ext cx="900291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algn="just">
              <a:lnSpc>
                <a:spcPct val="100000"/>
              </a:lnSpc>
              <a:spcBef>
                <a:spcPts val="105"/>
              </a:spcBef>
            </a:pPr>
            <a:r>
              <a:rPr lang="ru-RU" sz="2000" b="1" dirty="0" smtClean="0">
                <a:solidFill>
                  <a:srgbClr val="004EA4"/>
                </a:solidFill>
                <a:cs typeface="Tahoma"/>
              </a:rPr>
              <a:t>Уменьшение материалоемкости процесса</a:t>
            </a:r>
            <a:endParaRPr sz="2000" b="1" dirty="0">
              <a:solidFill>
                <a:srgbClr val="004EA4"/>
              </a:solidFill>
              <a:cs typeface="Tahom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760" y="1779582"/>
            <a:ext cx="9362902" cy="3164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Если принять, что производительность аппарата пропорциональна его объему ,  а затраты на производство пропорциональны площади поверхности, то можно  легко оценить, что увеличение мощности аппарата в два раза приводит к  уменьшению удельных затрат на его производство на 15 – 20</a:t>
            </a:r>
            <a:r>
              <a:rPr lang="ru-RU" spc="-5" dirty="0" smtClean="0">
                <a:cs typeface="Tahoma"/>
              </a:rPr>
              <a:t>%.</a:t>
            </a: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spc="-5" dirty="0">
              <a:cs typeface="Tahoma"/>
            </a:endParaRP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Таким образом, оптимальный выбор размера аппарата приводит к снижению  удельной материалоемкости. Поэтому создание крупных производств всегда  более выгодно, чем строительство малотоннажных установок. Необходимо  учитывать при этом расходы на транспорт сырья и продуктов. Поэтому наряду с  крупнотоннажными производствами переработки нефти до 27 млн. т в год  ведется строительство модульных установок мощностью 100 – 200 тыс. т в год</a:t>
            </a:r>
            <a:r>
              <a:rPr lang="ru-RU" spc="-5" dirty="0" smtClean="0">
                <a:cs typeface="Tahoma"/>
              </a:rPr>
              <a:t>.</a:t>
            </a:r>
            <a:endParaRPr lang="ru-RU" spc="-5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7902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3F3E99D-672A-4080-ADC3-C8F9F739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План лекции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="" xmlns:a16="http://schemas.microsoft.com/office/drawing/2014/main" id="{D7550CCD-6AB9-4760-9510-42BF9CC706D9}"/>
              </a:ext>
            </a:extLst>
          </p:cNvPr>
          <p:cNvSpPr txBox="1"/>
          <p:nvPr/>
        </p:nvSpPr>
        <p:spPr>
          <a:xfrm>
            <a:off x="535939" y="1575557"/>
            <a:ext cx="10173813" cy="38759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2800" dirty="0">
                <a:solidFill>
                  <a:srgbClr val="004EA4"/>
                </a:solidFill>
                <a:cs typeface="Tahoma"/>
              </a:rPr>
              <a:t>Необходимость использования концепций при </a:t>
            </a:r>
            <a:r>
              <a:rPr lang="ru-RU" sz="2800" dirty="0" smtClean="0">
                <a:solidFill>
                  <a:srgbClr val="004EA4"/>
                </a:solidFill>
                <a:cs typeface="Tahoma"/>
              </a:rPr>
              <a:t>проектировании </a:t>
            </a:r>
            <a:r>
              <a:rPr lang="ru-RU" sz="2800" dirty="0">
                <a:solidFill>
                  <a:srgbClr val="004EA4"/>
                </a:solidFill>
                <a:cs typeface="Tahoma"/>
              </a:rPr>
              <a:t>и эксплуатации ХТС</a:t>
            </a:r>
            <a:endParaRPr lang="ru-RU" sz="28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2800" dirty="0">
                <a:solidFill>
                  <a:srgbClr val="004EA4"/>
                </a:solidFill>
                <a:cs typeface="Tahoma"/>
              </a:rPr>
              <a:t>Концепция глубины и переработки сырья</a:t>
            </a:r>
            <a:endParaRPr lang="ru-RU" sz="28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2800" dirty="0">
                <a:solidFill>
                  <a:srgbClr val="004EA4"/>
                </a:solidFill>
                <a:cs typeface="Tahoma"/>
              </a:rPr>
              <a:t>Концепция минимизации энергетических и </a:t>
            </a:r>
            <a:r>
              <a:rPr lang="ru-RU" sz="2800" dirty="0" smtClean="0">
                <a:solidFill>
                  <a:srgbClr val="004EA4"/>
                </a:solidFill>
                <a:cs typeface="Tahoma"/>
              </a:rPr>
              <a:t>тепловых затрат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2800" dirty="0">
                <a:solidFill>
                  <a:srgbClr val="004EA4"/>
                </a:solidFill>
                <a:cs typeface="Tahoma"/>
              </a:rPr>
              <a:t>Концепция минимизации </a:t>
            </a:r>
            <a:r>
              <a:rPr lang="ru-RU" sz="2800" dirty="0" smtClean="0">
                <a:solidFill>
                  <a:srgbClr val="004EA4"/>
                </a:solidFill>
                <a:cs typeface="Tahoma"/>
              </a:rPr>
              <a:t>отходов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2800" dirty="0">
                <a:solidFill>
                  <a:srgbClr val="004EA4"/>
                </a:solidFill>
                <a:cs typeface="Tahoma"/>
              </a:rPr>
              <a:t>Концепция оптимального использования  оборудования</a:t>
            </a:r>
            <a:endParaRPr lang="ru-RU" sz="2800" dirty="0">
              <a:solidFill>
                <a:srgbClr val="004EA4"/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/>
              <a:t>Необходимость использования концепций при проектировании и</a:t>
            </a:r>
            <a:br>
              <a:rPr lang="ru-RU" sz="2400" dirty="0"/>
            </a:br>
            <a:r>
              <a:rPr lang="ru-RU" sz="2400" dirty="0"/>
              <a:t>эксплуатации ХТС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86939" y="1558855"/>
            <a:ext cx="9221585" cy="346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С помощью концепций формулируется </a:t>
            </a:r>
            <a:r>
              <a:rPr lang="ru-RU" dirty="0" err="1">
                <a:cs typeface="Tahoma"/>
              </a:rPr>
              <a:t>предпроектный</a:t>
            </a:r>
            <a:r>
              <a:rPr lang="ru-RU" dirty="0">
                <a:cs typeface="Tahoma"/>
              </a:rPr>
              <a:t> вариант производства.  Этот вариант затем подвергается исследованию с использованием стратегии  системного анализа и метода математического моделирования. Это выполняется  последовательным решением задач анализа и синтеза ХТС</a:t>
            </a:r>
            <a:r>
              <a:rPr lang="ru-RU" dirty="0" smtClean="0">
                <a:cs typeface="Tahoma"/>
              </a:rPr>
              <a:t>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Концепции создания производственных систем могут быть использованы также  при управлении действующими объектами с целью обеспечения оптимальных  условий функционирования</a:t>
            </a:r>
            <a:r>
              <a:rPr lang="ru-RU" dirty="0" smtClean="0">
                <a:cs typeface="Tahoma"/>
              </a:rPr>
              <a:t>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С помощью концепций формулируется ряд возможных вариантов ХТС, которые  называются эвристиками. Основная задача метода математического  моделирования – из всех эвристик выбрать наилучшую.</a:t>
            </a:r>
            <a:endParaRPr lang="ru-RU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/>
              <a:t>Концепция глубины и полноты переработки сырья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2124" y="1201407"/>
            <a:ext cx="922158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Эта концепция означает требование максимально возможного выхода продуктов.  Рассмотрим основные пути реализации этой концепции или практические  варианты достижения максимальной глубины переработки сырья в продукты</a:t>
            </a:r>
            <a:r>
              <a:rPr lang="ru-RU" dirty="0" smtClean="0">
                <a:cs typeface="Tahoma"/>
              </a:rPr>
              <a:t>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i="1" dirty="0" smtClean="0">
                <a:cs typeface="Tahoma"/>
              </a:rPr>
              <a:t>Пример</a:t>
            </a:r>
            <a:r>
              <a:rPr lang="ru-RU" dirty="0" smtClean="0">
                <a:cs typeface="Tahoma"/>
              </a:rPr>
              <a:t>. </a:t>
            </a:r>
            <a:r>
              <a:rPr lang="ru-RU" dirty="0">
                <a:cs typeface="Tahoma"/>
              </a:rPr>
              <a:t>Известно, что технология получения товарных бензинов из нефти  представляет собой совокупность ХТП, в результате которых повышается  детонационная стойкость бензинов или октановое число. Это может быть  выполнено одним из трех способов: ароматизацией сырья, изомеризацией  парафинов в изоалканы и гидрокрекингом </a:t>
            </a:r>
            <a:r>
              <a:rPr lang="ru-RU" dirty="0" smtClean="0">
                <a:cs typeface="Tahoma"/>
              </a:rPr>
              <a:t>низкооктановых </a:t>
            </a:r>
            <a:r>
              <a:rPr lang="ru-RU" dirty="0">
                <a:cs typeface="Tahoma"/>
              </a:rPr>
              <a:t>парафинов</a:t>
            </a:r>
            <a:r>
              <a:rPr lang="ru-RU" dirty="0" smtClean="0">
                <a:cs typeface="Tahoma"/>
              </a:rPr>
              <a:t>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Каждый из этих способов позволяет получить максимальный выход при  оптимальном подборе сырья в каждом варианте. Использование каждого из  перечисленных способов для бензиновой фракции нефти обеспечивает  наибольшую глубину переработки сырья.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 smtClean="0"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i="1" dirty="0" smtClean="0">
                <a:cs typeface="Tahoma"/>
              </a:rPr>
              <a:t>Таким </a:t>
            </a:r>
            <a:r>
              <a:rPr lang="ru-RU" i="1" dirty="0">
                <a:cs typeface="Tahoma"/>
              </a:rPr>
              <a:t>образом, выбор процесса является самым важным способом  увеличения глубины переработки</a:t>
            </a:r>
            <a:endParaRPr lang="ru-RU" i="1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0702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Концепция минимизации </a:t>
            </a:r>
            <a:r>
              <a:rPr lang="ru-RU" sz="2400" dirty="0"/>
              <a:t>энергетических и тепловых затрат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69819" y="9941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pc="-5" dirty="0">
                <a:cs typeface="Tahoma"/>
              </a:rPr>
              <a:t>Различают</a:t>
            </a:r>
            <a:r>
              <a:rPr lang="ru-RU" spc="-25" dirty="0">
                <a:cs typeface="Tahoma"/>
              </a:rPr>
              <a:t> </a:t>
            </a:r>
            <a:r>
              <a:rPr lang="ru-RU" dirty="0">
                <a:cs typeface="Tahoma"/>
              </a:rPr>
              <a:t>три </a:t>
            </a:r>
            <a:r>
              <a:rPr lang="ru-RU" spc="-5" dirty="0">
                <a:cs typeface="Tahoma"/>
              </a:rPr>
              <a:t>пути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для</a:t>
            </a:r>
            <a:r>
              <a:rPr lang="ru-RU" spc="-10" dirty="0">
                <a:cs typeface="Tahoma"/>
              </a:rPr>
              <a:t> </a:t>
            </a:r>
            <a:r>
              <a:rPr lang="ru-RU" dirty="0">
                <a:cs typeface="Tahoma"/>
              </a:rPr>
              <a:t>реализации</a:t>
            </a:r>
            <a:r>
              <a:rPr lang="ru-RU" spc="-3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данной</a:t>
            </a:r>
            <a:r>
              <a:rPr lang="ru-RU" spc="-2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концепции: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703562"/>
              </p:ext>
            </p:extLst>
          </p:nvPr>
        </p:nvGraphicFramePr>
        <p:xfrm>
          <a:off x="1207660" y="1587724"/>
          <a:ext cx="9010202" cy="201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Visio" r:id="rId3" imgW="7601271" imgH="1697220" progId="Visio.Drawing.11">
                  <p:embed/>
                </p:oleObj>
              </mc:Choice>
              <mc:Fallback>
                <p:oleObj name="Visio" r:id="rId3" imgW="7601271" imgH="16972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7660" y="1587724"/>
                        <a:ext cx="9010202" cy="201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028008" y="3909249"/>
            <a:ext cx="934627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1" spc="-65" dirty="0" smtClean="0">
                <a:cs typeface="Tahoma"/>
              </a:rPr>
              <a:t>Ре</a:t>
            </a:r>
            <a:r>
              <a:rPr lang="ru-RU" sz="2000" b="1" i="1" spc="-60" dirty="0" smtClean="0">
                <a:cs typeface="Tahoma"/>
              </a:rPr>
              <a:t>г</a:t>
            </a:r>
            <a:r>
              <a:rPr lang="ru-RU" sz="2000" b="1" i="1" spc="-75" dirty="0" smtClean="0">
                <a:cs typeface="Tahoma"/>
              </a:rPr>
              <a:t>е</a:t>
            </a:r>
            <a:r>
              <a:rPr lang="ru-RU" sz="2000" b="1" i="1" spc="-70" dirty="0" smtClean="0">
                <a:cs typeface="Tahoma"/>
              </a:rPr>
              <a:t>нерация</a:t>
            </a:r>
            <a:r>
              <a:rPr lang="ru-RU" sz="2000" b="1" i="1" dirty="0" smtClean="0">
                <a:cs typeface="Tahoma"/>
              </a:rPr>
              <a:t> </a:t>
            </a:r>
            <a:r>
              <a:rPr lang="ru-RU" sz="2000" b="1" i="1" spc="-65" dirty="0" smtClean="0">
                <a:cs typeface="Tahoma"/>
              </a:rPr>
              <a:t>т</a:t>
            </a:r>
            <a:r>
              <a:rPr lang="ru-RU" sz="2000" b="1" i="1" spc="-60" dirty="0" smtClean="0">
                <a:cs typeface="Tahoma"/>
              </a:rPr>
              <a:t>епла</a:t>
            </a:r>
            <a:r>
              <a:rPr lang="ru-RU" sz="2000" b="1" i="1" dirty="0" smtClean="0">
                <a:cs typeface="Tahoma"/>
              </a:rPr>
              <a:t> </a:t>
            </a:r>
            <a:r>
              <a:rPr lang="ru-RU" spc="-20" dirty="0" smtClean="0"/>
              <a:t>р</a:t>
            </a:r>
            <a:r>
              <a:rPr lang="ru-RU" spc="-5" dirty="0" smtClean="0"/>
              <a:t>еал</a:t>
            </a:r>
            <a:r>
              <a:rPr lang="ru-RU" spc="-15" dirty="0" smtClean="0"/>
              <a:t>и</a:t>
            </a:r>
            <a:r>
              <a:rPr lang="ru-RU" dirty="0" smtClean="0"/>
              <a:t>з</a:t>
            </a:r>
            <a:r>
              <a:rPr lang="ru-RU" spc="-10" dirty="0" smtClean="0"/>
              <a:t>у</a:t>
            </a:r>
            <a:r>
              <a:rPr lang="ru-RU" spc="-5" dirty="0" smtClean="0"/>
              <a:t>етс</a:t>
            </a:r>
            <a:r>
              <a:rPr lang="ru-RU" dirty="0" smtClean="0"/>
              <a:t>я в том </a:t>
            </a:r>
            <a:r>
              <a:rPr lang="ru-RU" spc="-5" dirty="0" smtClean="0"/>
              <a:t>случ</a:t>
            </a:r>
            <a:r>
              <a:rPr lang="ru-RU" spc="5" dirty="0" smtClean="0"/>
              <a:t>а</a:t>
            </a:r>
            <a:r>
              <a:rPr lang="ru-RU" spc="-15" dirty="0" smtClean="0"/>
              <a:t>е</a:t>
            </a:r>
            <a:r>
              <a:rPr lang="ru-RU" dirty="0" smtClean="0"/>
              <a:t>, </a:t>
            </a:r>
            <a:r>
              <a:rPr lang="ru-RU" spc="-15" dirty="0" smtClean="0"/>
              <a:t>к</a:t>
            </a:r>
            <a:r>
              <a:rPr lang="ru-RU" dirty="0"/>
              <a:t>огда подогретый продуктивный поток отдает свое тепло сырьевому  потоку. Одним из примеров может служить технологическая схема  производства бензинов способом каталитического риформинга,  когда </a:t>
            </a:r>
            <a:r>
              <a:rPr lang="ru-RU" dirty="0" err="1"/>
              <a:t>газопродуктовый</a:t>
            </a:r>
            <a:r>
              <a:rPr lang="ru-RU" dirty="0"/>
              <a:t> поток из реактора направляется в  сырьевой теплообменник и является теплоносителем, а сырьевой  поток является хладагентом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513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Концепция минимизации </a:t>
            </a:r>
            <a:r>
              <a:rPr lang="ru-RU" sz="2400" dirty="0"/>
              <a:t>энергетических и тепловых затрат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53440" y="1323990"/>
            <a:ext cx="934627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1" spc="-65" dirty="0" smtClean="0">
                <a:cs typeface="Tahoma"/>
              </a:rPr>
              <a:t>Ре</a:t>
            </a:r>
            <a:r>
              <a:rPr lang="ru-RU" sz="2000" b="1" i="1" spc="-60" dirty="0" smtClean="0">
                <a:cs typeface="Tahoma"/>
              </a:rPr>
              <a:t>г</a:t>
            </a:r>
            <a:r>
              <a:rPr lang="ru-RU" sz="2000" b="1" i="1" spc="-75" dirty="0" smtClean="0">
                <a:cs typeface="Tahoma"/>
              </a:rPr>
              <a:t>е</a:t>
            </a:r>
            <a:r>
              <a:rPr lang="ru-RU" sz="2000" b="1" i="1" spc="-70" dirty="0" smtClean="0">
                <a:cs typeface="Tahoma"/>
              </a:rPr>
              <a:t>нерация</a:t>
            </a:r>
            <a:r>
              <a:rPr lang="ru-RU" sz="2000" b="1" i="1" dirty="0" smtClean="0">
                <a:cs typeface="Tahoma"/>
              </a:rPr>
              <a:t> </a:t>
            </a:r>
            <a:r>
              <a:rPr lang="ru-RU" sz="2000" b="1" i="1" spc="-65" dirty="0" smtClean="0">
                <a:cs typeface="Tahoma"/>
              </a:rPr>
              <a:t>энергии </a:t>
            </a:r>
            <a:r>
              <a:rPr lang="ru-RU" spc="-20" dirty="0" smtClean="0"/>
              <a:t>используется </a:t>
            </a:r>
            <a:r>
              <a:rPr lang="ru-RU" spc="-20" dirty="0"/>
              <a:t>в тех случаях, когда производство  содержит процессы под давлением. В этом случае сжатые газы  направляются на турбину, которая может привести в действие  генератор.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pc="-20" dirty="0"/>
              <a:t>В частном случае, это энергия сжатых газов может быть  использована для работы компрессора, который, например,  закачивает водород, содержащийся газ в реакторы, в которых  осуществляется процесс каталитического риформинга</a:t>
            </a:r>
            <a:r>
              <a:rPr lang="ru-RU" spc="-2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pc="-2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i="1" spc="-20" dirty="0"/>
              <a:t>Утилизация тепла</a:t>
            </a:r>
            <a:r>
              <a:rPr lang="ru-RU" spc="-20" dirty="0"/>
              <a:t>. В этом случае тепло потоков  используется для получения пара в котле-утилизаторе,  который потом направляется в общезаводскую </a:t>
            </a:r>
            <a:r>
              <a:rPr lang="ru-RU" spc="-20" dirty="0" smtClean="0"/>
              <a:t>сеть и </a:t>
            </a:r>
            <a:r>
              <a:rPr lang="ru-RU" spc="-20" dirty="0"/>
              <a:t>используется для различных целей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9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Концепция минимизации отходов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28749" y="1132797"/>
            <a:ext cx="934627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65" dirty="0" smtClean="0">
                <a:cs typeface="Tahoma"/>
              </a:rPr>
              <a:t>Является основой </a:t>
            </a:r>
            <a:r>
              <a:rPr lang="ru-RU" sz="2000" spc="-65" dirty="0">
                <a:cs typeface="Tahoma"/>
              </a:rPr>
              <a:t>для создания безотходных производств.  </a:t>
            </a:r>
            <a:endParaRPr lang="ru-RU" sz="2000" spc="-65" dirty="0" smtClean="0">
              <a:cs typeface="Tahom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000" spc="-65" dirty="0" smtClean="0">
              <a:cs typeface="Tahom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65" dirty="0" smtClean="0">
                <a:cs typeface="Tahoma"/>
              </a:rPr>
              <a:t>Практическая </a:t>
            </a:r>
            <a:r>
              <a:rPr lang="ru-RU" sz="2000" spc="-65" dirty="0">
                <a:cs typeface="Tahoma"/>
              </a:rPr>
              <a:t>реализация этой концепции связана с двумя предыдущими  концепциями, поэтому рассмотренные способы применимы для реализации  этой концепции. Существуют </a:t>
            </a:r>
            <a:r>
              <a:rPr lang="ru-RU" sz="2000" spc="-65" dirty="0" smtClean="0">
                <a:cs typeface="Tahoma"/>
              </a:rPr>
              <a:t> также </a:t>
            </a:r>
            <a:r>
              <a:rPr lang="ru-RU" sz="2000" spc="-65" dirty="0">
                <a:cs typeface="Tahoma"/>
              </a:rPr>
              <a:t>специфические способы </a:t>
            </a:r>
            <a:r>
              <a:rPr lang="ru-RU" sz="2000" spc="-65" dirty="0" smtClean="0">
                <a:cs typeface="Tahoma"/>
              </a:rPr>
              <a:t>такие, как </a:t>
            </a:r>
            <a:r>
              <a:rPr lang="ru-RU" sz="2000" spc="-65" dirty="0">
                <a:cs typeface="Tahoma"/>
              </a:rPr>
              <a:t>очистка и обезвреживание отходов</a:t>
            </a:r>
            <a:r>
              <a:rPr lang="ru-RU" sz="2000" spc="-65" dirty="0" smtClean="0">
                <a:cs typeface="Tahoma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000" spc="-65" dirty="0">
              <a:cs typeface="Tahom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65" dirty="0">
                <a:cs typeface="Tahoma"/>
              </a:rPr>
              <a:t>Концепция минимизации отходов направлена на защиту окружающей среды.  Реализация этой концепции связана с улучшением использования сырьевых и  энергетических ресурсов (что также рассмотрено в других концепциях</a:t>
            </a:r>
            <a:r>
              <a:rPr lang="ru-RU" sz="2000" spc="-65" dirty="0" smtClean="0">
                <a:cs typeface="Tahoma"/>
              </a:rPr>
              <a:t>), а </a:t>
            </a:r>
            <a:r>
              <a:rPr lang="ru-RU" sz="2000" spc="-65" dirty="0">
                <a:cs typeface="Tahoma"/>
              </a:rPr>
              <a:t>также включает в себя следующие специальные мероприятия:</a:t>
            </a:r>
          </a:p>
          <a:p>
            <a:pPr marL="1071563" indent="-457200" algn="just">
              <a:buFont typeface="+mj-lt"/>
              <a:buAutoNum type="arabicPeriod"/>
            </a:pPr>
            <a:r>
              <a:rPr lang="ru-RU" sz="2000" spc="-65" dirty="0">
                <a:cs typeface="Tahoma"/>
              </a:rPr>
              <a:t>Обезвреживание выбросов.</a:t>
            </a:r>
          </a:p>
          <a:p>
            <a:pPr marL="1071563" indent="-457200" algn="just">
              <a:buFont typeface="+mj-lt"/>
              <a:buAutoNum type="arabicPeriod"/>
            </a:pPr>
            <a:r>
              <a:rPr lang="ru-RU" sz="2000" spc="-65" dirty="0">
                <a:cs typeface="Tahoma"/>
              </a:rPr>
              <a:t>Уменьшение и замена вспомогательных потоков.  </a:t>
            </a:r>
            <a:endParaRPr lang="ru-RU" sz="2000" spc="-65" dirty="0">
              <a:cs typeface="Tahoma"/>
            </a:endParaRPr>
          </a:p>
          <a:p>
            <a:pPr marL="1071563" indent="-457200" algn="just">
              <a:buFont typeface="+mj-lt"/>
              <a:buAutoNum type="arabicPeriod"/>
            </a:pPr>
            <a:r>
              <a:rPr lang="ru-RU" sz="2000" spc="-65" dirty="0">
                <a:cs typeface="Tahoma"/>
              </a:rPr>
              <a:t>Замкнутый </a:t>
            </a:r>
            <a:r>
              <a:rPr lang="ru-RU" sz="2000" spc="-65" dirty="0">
                <a:cs typeface="Tahoma"/>
              </a:rPr>
              <a:t>водоворот.</a:t>
            </a:r>
          </a:p>
          <a:p>
            <a:pPr marL="1071563" indent="-457200" algn="just">
              <a:buFont typeface="+mj-lt"/>
              <a:buAutoNum type="arabicPeriod"/>
            </a:pPr>
            <a:r>
              <a:rPr lang="ru-RU" sz="2000" spc="-65" dirty="0">
                <a:cs typeface="Tahoma"/>
              </a:rPr>
              <a:t>Каталитическая </a:t>
            </a:r>
            <a:r>
              <a:rPr lang="ru-RU" sz="2000" spc="-65" dirty="0">
                <a:cs typeface="Tahoma"/>
              </a:rPr>
              <a:t>переработка отходов</a:t>
            </a:r>
            <a:r>
              <a:rPr lang="ru-RU" sz="2000" spc="-65" dirty="0">
                <a:cs typeface="Tahoma"/>
              </a:rPr>
              <a:t>.</a:t>
            </a:r>
            <a:endParaRPr lang="ru-RU" sz="2000" spc="-65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34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Концепция минимизации отходов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object 2"/>
          <p:cNvSpPr txBox="1"/>
          <p:nvPr/>
        </p:nvSpPr>
        <p:spPr>
          <a:xfrm>
            <a:off x="865677" y="839609"/>
            <a:ext cx="9026467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5" dirty="0">
                <a:cs typeface="Tahoma"/>
              </a:rPr>
              <a:t>Выбросы</a:t>
            </a:r>
            <a:r>
              <a:rPr sz="1800" spc="10" dirty="0">
                <a:cs typeface="Tahoma"/>
              </a:rPr>
              <a:t> </a:t>
            </a:r>
            <a:r>
              <a:rPr sz="1800" spc="-5" dirty="0">
                <a:cs typeface="Tahoma"/>
              </a:rPr>
              <a:t>оксида </a:t>
            </a:r>
            <a:r>
              <a:rPr sz="1800" dirty="0">
                <a:cs typeface="Tahoma"/>
              </a:rPr>
              <a:t>азота</a:t>
            </a:r>
            <a:r>
              <a:rPr sz="1800" spc="5" dirty="0">
                <a:cs typeface="Tahoma"/>
              </a:rPr>
              <a:t> </a:t>
            </a:r>
            <a:r>
              <a:rPr sz="1800" spc="-5" dirty="0">
                <a:cs typeface="Tahoma"/>
              </a:rPr>
              <a:t>имеют</a:t>
            </a:r>
            <a:r>
              <a:rPr sz="1800" dirty="0">
                <a:cs typeface="Tahoma"/>
              </a:rPr>
              <a:t> </a:t>
            </a:r>
            <a:r>
              <a:rPr sz="1800" spc="-5" dirty="0">
                <a:cs typeface="Tahoma"/>
              </a:rPr>
              <a:t>место</a:t>
            </a:r>
            <a:r>
              <a:rPr sz="1800" spc="-15" dirty="0">
                <a:cs typeface="Tahoma"/>
              </a:rPr>
              <a:t> </a:t>
            </a:r>
            <a:r>
              <a:rPr sz="1800" dirty="0">
                <a:cs typeface="Tahoma"/>
              </a:rPr>
              <a:t>в</a:t>
            </a:r>
            <a:r>
              <a:rPr sz="1800" spc="5" dirty="0">
                <a:cs typeface="Tahoma"/>
              </a:rPr>
              <a:t> </a:t>
            </a:r>
            <a:r>
              <a:rPr sz="1800" spc="-5" dirty="0">
                <a:cs typeface="Tahoma"/>
              </a:rPr>
              <a:t>производстве азотной</a:t>
            </a:r>
            <a:r>
              <a:rPr sz="1800" dirty="0">
                <a:cs typeface="Tahoma"/>
              </a:rPr>
              <a:t> </a:t>
            </a:r>
            <a:r>
              <a:rPr sz="1800" spc="-5" dirty="0">
                <a:cs typeface="Tahoma"/>
              </a:rPr>
              <a:t>кислоты</a:t>
            </a:r>
            <a:r>
              <a:rPr sz="1800" spc="-15" dirty="0">
                <a:cs typeface="Tahoma"/>
              </a:rPr>
              <a:t> </a:t>
            </a:r>
            <a:r>
              <a:rPr sz="1800" dirty="0">
                <a:cs typeface="Tahoma"/>
              </a:rPr>
              <a:t>и при </a:t>
            </a:r>
            <a:r>
              <a:rPr sz="1800" spc="-545" dirty="0">
                <a:cs typeface="Tahoma"/>
              </a:rPr>
              <a:t> </a:t>
            </a:r>
            <a:r>
              <a:rPr sz="1800" spc="-5" dirty="0">
                <a:cs typeface="Tahoma"/>
              </a:rPr>
              <a:t>сжигании</a:t>
            </a:r>
            <a:r>
              <a:rPr sz="1800" spc="-15" dirty="0">
                <a:cs typeface="Tahoma"/>
              </a:rPr>
              <a:t> </a:t>
            </a:r>
            <a:r>
              <a:rPr sz="1800" spc="-5" dirty="0">
                <a:cs typeface="Tahoma"/>
              </a:rPr>
              <a:t>топлива</a:t>
            </a:r>
            <a:r>
              <a:rPr sz="1800" spc="5" dirty="0">
                <a:cs typeface="Tahoma"/>
              </a:rPr>
              <a:t> </a:t>
            </a:r>
            <a:r>
              <a:rPr sz="1800" dirty="0">
                <a:cs typeface="Tahoma"/>
              </a:rPr>
              <a:t>в</a:t>
            </a:r>
            <a:r>
              <a:rPr sz="1800" spc="15" dirty="0">
                <a:cs typeface="Tahoma"/>
              </a:rPr>
              <a:t> </a:t>
            </a:r>
            <a:r>
              <a:rPr sz="1800" spc="-5" dirty="0">
                <a:cs typeface="Tahoma"/>
              </a:rPr>
              <a:t>топках</a:t>
            </a:r>
            <a:r>
              <a:rPr sz="1800" spc="-10" dirty="0">
                <a:cs typeface="Tahoma"/>
              </a:rPr>
              <a:t> </a:t>
            </a:r>
            <a:r>
              <a:rPr sz="1800" spc="-5" dirty="0">
                <a:cs typeface="Tahoma"/>
              </a:rPr>
              <a:t>технологических</a:t>
            </a:r>
            <a:r>
              <a:rPr sz="1800" spc="5" dirty="0">
                <a:cs typeface="Tahoma"/>
              </a:rPr>
              <a:t> </a:t>
            </a:r>
            <a:r>
              <a:rPr sz="1800" spc="-5" dirty="0">
                <a:cs typeface="Tahoma"/>
              </a:rPr>
              <a:t>печей.</a:t>
            </a:r>
            <a:r>
              <a:rPr sz="1800" spc="10" dirty="0">
                <a:cs typeface="Tahoma"/>
              </a:rPr>
              <a:t> </a:t>
            </a:r>
            <a:r>
              <a:rPr sz="1800" spc="-5" dirty="0">
                <a:cs typeface="Tahoma"/>
              </a:rPr>
              <a:t>Образование</a:t>
            </a:r>
            <a:r>
              <a:rPr sz="1800" spc="30" dirty="0">
                <a:cs typeface="Tahoma"/>
              </a:rPr>
              <a:t> </a:t>
            </a:r>
            <a:r>
              <a:rPr sz="1800" dirty="0">
                <a:cs typeface="Tahoma"/>
              </a:rPr>
              <a:t>оксидов </a:t>
            </a:r>
            <a:r>
              <a:rPr sz="1800" spc="5" dirty="0">
                <a:cs typeface="Tahoma"/>
              </a:rPr>
              <a:t> </a:t>
            </a:r>
            <a:r>
              <a:rPr sz="1800" spc="-5" dirty="0">
                <a:cs typeface="Tahoma"/>
              </a:rPr>
              <a:t>азота</a:t>
            </a:r>
            <a:r>
              <a:rPr sz="1800" dirty="0">
                <a:cs typeface="Tahoma"/>
              </a:rPr>
              <a:t> в</a:t>
            </a:r>
            <a:r>
              <a:rPr sz="1800" spc="10" dirty="0">
                <a:cs typeface="Tahoma"/>
              </a:rPr>
              <a:t> </a:t>
            </a:r>
            <a:r>
              <a:rPr sz="1800" spc="-5" dirty="0">
                <a:cs typeface="Tahoma"/>
              </a:rPr>
              <a:t>топках</a:t>
            </a:r>
            <a:r>
              <a:rPr sz="1800" spc="-10" dirty="0">
                <a:cs typeface="Tahoma"/>
              </a:rPr>
              <a:t> </a:t>
            </a:r>
            <a:r>
              <a:rPr sz="1800" spc="-5" dirty="0">
                <a:cs typeface="Tahoma"/>
              </a:rPr>
              <a:t>происходит</a:t>
            </a:r>
            <a:r>
              <a:rPr sz="1800" spc="-20" dirty="0">
                <a:cs typeface="Tahoma"/>
              </a:rPr>
              <a:t> </a:t>
            </a:r>
            <a:r>
              <a:rPr sz="1800" dirty="0">
                <a:cs typeface="Tahoma"/>
              </a:rPr>
              <a:t>в</a:t>
            </a:r>
            <a:r>
              <a:rPr sz="1800" spc="-5" dirty="0">
                <a:cs typeface="Tahoma"/>
              </a:rPr>
              <a:t> результате</a:t>
            </a:r>
            <a:r>
              <a:rPr sz="1800" spc="15" dirty="0">
                <a:cs typeface="Tahoma"/>
              </a:rPr>
              <a:t> </a:t>
            </a:r>
            <a:r>
              <a:rPr sz="1800" dirty="0">
                <a:cs typeface="Tahoma"/>
              </a:rPr>
              <a:t>окисления</a:t>
            </a:r>
            <a:r>
              <a:rPr sz="1800" spc="-5" dirty="0">
                <a:cs typeface="Tahoma"/>
              </a:rPr>
              <a:t> азота</a:t>
            </a:r>
            <a:r>
              <a:rPr sz="1800" spc="5" dirty="0">
                <a:cs typeface="Tahoma"/>
              </a:rPr>
              <a:t> </a:t>
            </a:r>
            <a:r>
              <a:rPr sz="1800" spc="-5" dirty="0">
                <a:cs typeface="Tahoma"/>
              </a:rPr>
              <a:t>воздухом</a:t>
            </a:r>
            <a:r>
              <a:rPr sz="1800" spc="5" dirty="0">
                <a:cs typeface="Tahoma"/>
              </a:rPr>
              <a:t> </a:t>
            </a:r>
            <a:r>
              <a:rPr sz="1800" dirty="0">
                <a:cs typeface="Tahoma"/>
              </a:rPr>
              <a:t>при </a:t>
            </a:r>
            <a:r>
              <a:rPr sz="1800" spc="5" dirty="0">
                <a:cs typeface="Tahoma"/>
              </a:rPr>
              <a:t> </a:t>
            </a:r>
            <a:r>
              <a:rPr sz="1800" spc="-5" dirty="0">
                <a:cs typeface="Tahoma"/>
              </a:rPr>
              <a:t>высоких </a:t>
            </a:r>
            <a:r>
              <a:rPr sz="1800" spc="-5" dirty="0" err="1">
                <a:cs typeface="Tahoma"/>
              </a:rPr>
              <a:t>температурах</a:t>
            </a:r>
            <a:r>
              <a:rPr sz="1800" spc="-5" dirty="0" smtClean="0">
                <a:cs typeface="Tahoma"/>
              </a:rPr>
              <a:t>.</a:t>
            </a:r>
            <a:endParaRPr lang="ru-RU" sz="1800" spc="-5" dirty="0" smtClean="0">
              <a:cs typeface="Tahoma"/>
            </a:endParaRP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В качестве катализатора применяются металлы типа </a:t>
            </a:r>
            <a:r>
              <a:rPr lang="ru-RU" dirty="0" err="1">
                <a:cs typeface="Tahoma"/>
              </a:rPr>
              <a:t>Pt</a:t>
            </a:r>
            <a:r>
              <a:rPr lang="ru-RU" dirty="0">
                <a:cs typeface="Tahoma"/>
              </a:rPr>
              <a:t>, </a:t>
            </a:r>
            <a:r>
              <a:rPr lang="ru-RU" dirty="0" err="1">
                <a:cs typeface="Tahoma"/>
              </a:rPr>
              <a:t>Pd</a:t>
            </a:r>
            <a:r>
              <a:rPr lang="ru-RU" dirty="0">
                <a:cs typeface="Tahoma"/>
              </a:rPr>
              <a:t>, </a:t>
            </a:r>
            <a:r>
              <a:rPr lang="ru-RU" dirty="0" err="1">
                <a:cs typeface="Tahoma"/>
              </a:rPr>
              <a:t>Ni</a:t>
            </a:r>
            <a:r>
              <a:rPr lang="ru-RU" dirty="0">
                <a:cs typeface="Tahoma"/>
              </a:rPr>
              <a:t>, </a:t>
            </a:r>
            <a:r>
              <a:rPr lang="ru-RU" dirty="0" err="1">
                <a:cs typeface="Tahoma"/>
              </a:rPr>
              <a:t>Cu</a:t>
            </a:r>
            <a:r>
              <a:rPr lang="ru-RU" dirty="0">
                <a:cs typeface="Tahoma"/>
              </a:rPr>
              <a:t>, </a:t>
            </a:r>
            <a:r>
              <a:rPr lang="ru-RU" dirty="0" err="1">
                <a:cs typeface="Tahoma"/>
              </a:rPr>
              <a:t>Cr</a:t>
            </a:r>
            <a:r>
              <a:rPr lang="ru-RU" dirty="0">
                <a:cs typeface="Tahoma"/>
              </a:rPr>
              <a:t>, </a:t>
            </a:r>
            <a:r>
              <a:rPr lang="ru-RU" dirty="0" err="1">
                <a:cs typeface="Tahoma"/>
              </a:rPr>
              <a:t>Fe</a:t>
            </a:r>
            <a:r>
              <a:rPr lang="ru-RU" dirty="0">
                <a:cs typeface="Tahoma"/>
              </a:rPr>
              <a:t> и их </a:t>
            </a:r>
            <a:r>
              <a:rPr lang="ru-RU" dirty="0" smtClean="0">
                <a:cs typeface="Tahoma"/>
              </a:rPr>
              <a:t>сплавы. В </a:t>
            </a:r>
            <a:r>
              <a:rPr lang="ru-RU" dirty="0">
                <a:cs typeface="Tahoma"/>
              </a:rPr>
              <a:t>качестве восстановителя может быть использован водород</a:t>
            </a:r>
            <a:r>
              <a:rPr lang="ru-RU" dirty="0" smtClean="0">
                <a:cs typeface="Tahoma"/>
              </a:rPr>
              <a:t>.</a:t>
            </a:r>
          </a:p>
          <a:p>
            <a:pPr marL="298450" marR="508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Концентрация образовавшихся оксидов азота </a:t>
            </a:r>
            <a:r>
              <a:rPr lang="ru-RU" dirty="0" err="1">
                <a:cs typeface="Tahoma"/>
              </a:rPr>
              <a:t>NOx</a:t>
            </a:r>
            <a:r>
              <a:rPr lang="ru-RU" dirty="0">
                <a:cs typeface="Tahoma"/>
              </a:rPr>
              <a:t> зависит от  температуры и избытка воздуха в зоне горения. Использование рецикла  восстанавливает </a:t>
            </a:r>
            <a:r>
              <a:rPr lang="ru-RU" dirty="0" err="1">
                <a:cs typeface="Tahoma"/>
              </a:rPr>
              <a:t>NOx</a:t>
            </a:r>
            <a:r>
              <a:rPr lang="ru-RU" dirty="0">
                <a:cs typeface="Tahoma"/>
              </a:rPr>
              <a:t> природным </a:t>
            </a:r>
            <a:r>
              <a:rPr lang="ru-RU" dirty="0" smtClean="0">
                <a:cs typeface="Tahoma"/>
              </a:rPr>
              <a:t>газом.</a:t>
            </a:r>
            <a:endParaRPr sz="1800" dirty="0">
              <a:cs typeface="Tahom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798156" y="3279371"/>
                <a:ext cx="1832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𝑁𝑂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156" y="3279371"/>
                <a:ext cx="1832809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648948" y="3832167"/>
                <a:ext cx="213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𝑁𝑂</m:t>
                      </m:r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948" y="3832167"/>
                <a:ext cx="2131224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894927" y="4380807"/>
                <a:ext cx="3639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+2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𝐶𝑂</m:t>
                    </m:r>
                    <m:r>
                      <a:rPr lang="en-US" b="0" i="1" smtClean="0">
                        <a:latin typeface="Cambria Math"/>
                      </a:rPr>
                      <m:t>+2</m:t>
                    </m:r>
                    <m:r>
                      <a:rPr lang="en-US" b="0" i="1" smtClean="0">
                        <a:latin typeface="Cambria Math"/>
                      </a:rPr>
                      <m:t>𝑁𝑂</m:t>
                    </m:r>
                    <m:r>
                      <a:rPr lang="en-US" b="0" i="1" smtClean="0">
                        <a:latin typeface="Cambria Math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𝑂</m:t>
                    </m:r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927" y="4380807"/>
                <a:ext cx="363926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929167" y="4982894"/>
                <a:ext cx="3570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+4</m:t>
                    </m:r>
                    <m:r>
                      <a:rPr lang="en-US" b="0" i="1" smtClean="0">
                        <a:latin typeface="Cambria Math"/>
                      </a:rPr>
                      <m:t>𝑁𝑂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𝑂</m:t>
                    </m:r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67" y="4982894"/>
                <a:ext cx="357078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8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Концепция оптимального использования оборудования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object 33"/>
          <p:cNvSpPr txBox="1"/>
          <p:nvPr/>
        </p:nvSpPr>
        <p:spPr>
          <a:xfrm>
            <a:off x="623222" y="1179537"/>
            <a:ext cx="90029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280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000" dirty="0">
                <a:cs typeface="Tahoma"/>
              </a:rPr>
              <a:t>При</a:t>
            </a:r>
            <a:r>
              <a:rPr sz="2000" spc="-25" dirty="0">
                <a:cs typeface="Tahoma"/>
              </a:rPr>
              <a:t> </a:t>
            </a:r>
            <a:r>
              <a:rPr sz="2000" dirty="0">
                <a:cs typeface="Tahoma"/>
              </a:rPr>
              <a:t>реализации</a:t>
            </a:r>
            <a:r>
              <a:rPr sz="2000" spc="-40" dirty="0">
                <a:cs typeface="Tahoma"/>
              </a:rPr>
              <a:t> </a:t>
            </a:r>
            <a:r>
              <a:rPr sz="2000" spc="-5" dirty="0">
                <a:cs typeface="Tahoma"/>
              </a:rPr>
              <a:t>данной</a:t>
            </a:r>
            <a:r>
              <a:rPr sz="2000" spc="-25" dirty="0">
                <a:cs typeface="Tahoma"/>
              </a:rPr>
              <a:t> </a:t>
            </a:r>
            <a:r>
              <a:rPr sz="2000" spc="-5" dirty="0">
                <a:cs typeface="Tahoma"/>
              </a:rPr>
              <a:t>концепции</a:t>
            </a:r>
            <a:r>
              <a:rPr sz="2000" spc="-30" dirty="0">
                <a:cs typeface="Tahoma"/>
              </a:rPr>
              <a:t> </a:t>
            </a:r>
            <a:r>
              <a:rPr sz="2000" spc="-5" dirty="0">
                <a:cs typeface="Tahoma"/>
              </a:rPr>
              <a:t>уменьшаются</a:t>
            </a:r>
            <a:r>
              <a:rPr sz="2000" spc="-30" dirty="0">
                <a:cs typeface="Tahoma"/>
              </a:rPr>
              <a:t> </a:t>
            </a:r>
            <a:r>
              <a:rPr sz="2000" dirty="0" err="1">
                <a:cs typeface="Tahoma"/>
              </a:rPr>
              <a:t>затраты</a:t>
            </a:r>
            <a:r>
              <a:rPr sz="2000" spc="-10" dirty="0">
                <a:cs typeface="Tahoma"/>
              </a:rPr>
              <a:t> </a:t>
            </a:r>
            <a:r>
              <a:rPr sz="2000" dirty="0" err="1" smtClean="0">
                <a:cs typeface="Tahoma"/>
              </a:rPr>
              <a:t>на</a:t>
            </a:r>
            <a:r>
              <a:rPr lang="ru-RU" sz="2000" dirty="0" smtClean="0">
                <a:cs typeface="Tahoma"/>
              </a:rPr>
              <a:t> </a:t>
            </a:r>
            <a:r>
              <a:rPr sz="2000" spc="-5" dirty="0" err="1" smtClean="0">
                <a:cs typeface="Tahoma"/>
              </a:rPr>
              <a:t>ведение</a:t>
            </a:r>
            <a:r>
              <a:rPr sz="2000" spc="-50" dirty="0" smtClean="0">
                <a:cs typeface="Tahoma"/>
              </a:rPr>
              <a:t> </a:t>
            </a:r>
            <a:r>
              <a:rPr sz="2000" spc="-5" dirty="0">
                <a:cs typeface="Tahoma"/>
              </a:rPr>
              <a:t>процесса</a:t>
            </a:r>
            <a:r>
              <a:rPr sz="2000" spc="-30" dirty="0">
                <a:cs typeface="Tahoma"/>
              </a:rPr>
              <a:t> </a:t>
            </a:r>
            <a:r>
              <a:rPr sz="2000" dirty="0">
                <a:cs typeface="Tahoma"/>
              </a:rPr>
              <a:t>и</a:t>
            </a:r>
            <a:r>
              <a:rPr sz="2000" spc="-5" dirty="0">
                <a:cs typeface="Tahoma"/>
              </a:rPr>
              <a:t> </a:t>
            </a:r>
            <a:r>
              <a:rPr sz="2000" dirty="0">
                <a:cs typeface="Tahoma"/>
              </a:rPr>
              <a:t>увеличивается</a:t>
            </a:r>
            <a:r>
              <a:rPr sz="2000" spc="-45" dirty="0">
                <a:cs typeface="Tahoma"/>
              </a:rPr>
              <a:t> </a:t>
            </a:r>
            <a:r>
              <a:rPr sz="2000" spc="-5" dirty="0">
                <a:cs typeface="Tahoma"/>
              </a:rPr>
              <a:t>его</a:t>
            </a:r>
            <a:r>
              <a:rPr sz="2000" spc="-20" dirty="0">
                <a:cs typeface="Tahoma"/>
              </a:rPr>
              <a:t> </a:t>
            </a:r>
            <a:r>
              <a:rPr sz="2000" dirty="0">
                <a:cs typeface="Tahoma"/>
              </a:rPr>
              <a:t>интенсивность.</a:t>
            </a: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951869"/>
              </p:ext>
            </p:extLst>
          </p:nvPr>
        </p:nvGraphicFramePr>
        <p:xfrm>
          <a:off x="1622193" y="2357380"/>
          <a:ext cx="8285509" cy="2713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Visio" r:id="rId3" imgW="7601271" imgH="2489400" progId="Visio.Drawing.11">
                  <p:embed/>
                </p:oleObj>
              </mc:Choice>
              <mc:Fallback>
                <p:oleObj name="Visio" r:id="rId3" imgW="7601271" imgH="24894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2193" y="2357380"/>
                        <a:ext cx="8285509" cy="2713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1934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7758</TotalTime>
  <Words>1103</Words>
  <Application>Microsoft Office PowerPoint</Application>
  <PresentationFormat>Произвольный</PresentationFormat>
  <Paragraphs>82</Paragraphs>
  <Slides>14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6" baseType="lpstr">
      <vt:lpstr>Тема Office</vt:lpstr>
      <vt:lpstr>Microsoft Visio Drawing</vt:lpstr>
      <vt:lpstr>Системный анализ процессов химической технологии</vt:lpstr>
      <vt:lpstr>План лекции</vt:lpstr>
      <vt:lpstr>Необходимость использования концепций при проектировании и эксплуатации ХТС</vt:lpstr>
      <vt:lpstr>Концепция глубины и полноты переработки сырья</vt:lpstr>
      <vt:lpstr>Концепция минимизации энергетических и тепловых затрат</vt:lpstr>
      <vt:lpstr>Концепция минимизации энергетических и тепловых затрат</vt:lpstr>
      <vt:lpstr>Концепция минимизации отходов</vt:lpstr>
      <vt:lpstr>Концепция минимизации отходов</vt:lpstr>
      <vt:lpstr>Концепция оптимального использования оборудования</vt:lpstr>
      <vt:lpstr>Концепция оптимального использования оборудования</vt:lpstr>
      <vt:lpstr>Концепция оптимального использования оборудования</vt:lpstr>
      <vt:lpstr>Концепция оптимального использования оборудования</vt:lpstr>
      <vt:lpstr>Концепция оптимального использования оборудования</vt:lpstr>
      <vt:lpstr>КОНТАКТНАЯ ИНФОРМАЦИЯ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Vyacheslav A. Chuzlov</cp:lastModifiedBy>
  <cp:revision>136</cp:revision>
  <dcterms:created xsi:type="dcterms:W3CDTF">2020-11-19T09:51:55Z</dcterms:created>
  <dcterms:modified xsi:type="dcterms:W3CDTF">2021-12-15T08:21:11Z</dcterms:modified>
</cp:coreProperties>
</file>